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Lst>
  <p:sldSz cy="7772400" cx="10058400"/>
  <p:notesSz cx="6858000" cy="9144000"/>
  <p:embeddedFontLst>
    <p:embeddedFont>
      <p:font typeface="Inter"/>
      <p:regular r:id="rId9"/>
      <p:bold r:id="rId10"/>
      <p:italic r:id="rId11"/>
      <p:boldItalic r:id="rId12"/>
    </p:embeddedFont>
    <p:embeddedFont>
      <p:font typeface="Plus Jakarta Sans Medium"/>
      <p:regular r:id="rId13"/>
      <p:bold r:id="rId14"/>
      <p:italic r:id="rId15"/>
      <p:boldItalic r:id="rId1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DC0D3E78-729B-41BE-98CC-8E73F4886D79}">
  <a:tblStyle styleId="{DC0D3E78-729B-41BE-98CC-8E73F4886D79}"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italic.fntdata"/><Relationship Id="rId10" Type="http://schemas.openxmlformats.org/officeDocument/2006/relationships/font" Target="fonts/Inter-bold.fntdata"/><Relationship Id="rId13" Type="http://schemas.openxmlformats.org/officeDocument/2006/relationships/font" Target="fonts/PlusJakartaSansMedium-regular.fntdata"/><Relationship Id="rId12" Type="http://schemas.openxmlformats.org/officeDocument/2006/relationships/font" Target="fonts/Inter-bold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font" Target="fonts/Inter-regular.fntdata"/><Relationship Id="rId15" Type="http://schemas.openxmlformats.org/officeDocument/2006/relationships/font" Target="fonts/PlusJakartaSansMedium-italic.fntdata"/><Relationship Id="rId14" Type="http://schemas.openxmlformats.org/officeDocument/2006/relationships/font" Target="fonts/PlusJakartaSansMedium-bold.fntdata"/><Relationship Id="rId16" Type="http://schemas.openxmlformats.org/officeDocument/2006/relationships/font" Target="fonts/PlusJakartaSansMedium-bold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043551cf01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043551cf0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043551cf01_0_11: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043551cf01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1" Type="http://schemas.openxmlformats.org/officeDocument/2006/relationships/hyperlink" Target="https://docs.google.com/presentation/d/10fNu2FJ4Rz0PQMuKfgpDuWpkICsmrIdXlJR2wMsKNXQ/copy" TargetMode="External"/><Relationship Id="rId10" Type="http://schemas.openxmlformats.org/officeDocument/2006/relationships/hyperlink" Target="https://docs.google.com/presentation/d/1KPPsQ6lhz_HWwdwMrC1PbF7NRvbiKUsaqrWcWOKLIuU/copy" TargetMode="External"/><Relationship Id="rId13" Type="http://schemas.openxmlformats.org/officeDocument/2006/relationships/hyperlink" Target="https://docs.google.com/presentation/d/12VDmWbR_rnhv39kTxL8Nf980NK_9ZlByfR7OaPXnW2M/copy" TargetMode="External"/><Relationship Id="rId12" Type="http://schemas.openxmlformats.org/officeDocument/2006/relationships/hyperlink" Target="https://docs.google.com/presentation/d/12zIOKUoeaaUkyn05CDWPk76XBe6mKzLDULacW3DMZXc/copy" TargetMode="External"/><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 Id="rId9" Type="http://schemas.openxmlformats.org/officeDocument/2006/relationships/hyperlink" Target="https://docs.google.com/presentation/d/1xs3hq2UmczCcViaozK1Lrz8pxQcGZUp5C-OVC_B120M/copy" TargetMode="External"/><Relationship Id="rId5" Type="http://schemas.openxmlformats.org/officeDocument/2006/relationships/hyperlink" Target="https://docs.google.com/presentation/d/12zIOKUoeaaUkyn05CDWPk76XBe6mKzLDULacW3DMZXc/copy" TargetMode="External"/><Relationship Id="rId6" Type="http://schemas.openxmlformats.org/officeDocument/2006/relationships/hyperlink" Target="https://docs.google.com/presentation/d/1XC4dnHDrzRfeQq2iSysE5h-iMKUyqFxTcJ-WJ922kEQ/copy" TargetMode="External"/><Relationship Id="rId7" Type="http://schemas.openxmlformats.org/officeDocument/2006/relationships/hyperlink" Target="https://docs.google.com/presentation/d/1ovgZoVPUMhykJM-9yFuHhEs3UuGvSHb-q1ODwKEgkhg/copy" TargetMode="External"/><Relationship Id="rId8" Type="http://schemas.openxmlformats.org/officeDocument/2006/relationships/hyperlink" Target="https://docs.google.com/presentation/d/1t0JQToq4UAqYSsbQ56RyK7ckuXsZ3Q5NqSCiy7ItGFY/copy" TargetMode="External"/></Relationships>
</file>

<file path=ppt/slides/_rels/slide2.xml.rels><?xml version="1.0" encoding="UTF-8" standalone="yes"?><Relationships xmlns="http://schemas.openxmlformats.org/package/2006/relationships"><Relationship Id="rId10" Type="http://schemas.openxmlformats.org/officeDocument/2006/relationships/hyperlink" Target="https://docs.google.com/presentation/d/1xyt6yP5NDLs4h5CX1nMhtOheAvcMpDaq-0xkccRlqS4/edit?usp=sharing" TargetMode="External"/><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2.png"/><Relationship Id="rId9" Type="http://schemas.openxmlformats.org/officeDocument/2006/relationships/hyperlink" Target="https://docs.google.com/presentation/d/1xs3hq2UmczCcViaozK1Lrz8pxQcGZUp5C-OVC_B120M/copy" TargetMode="External"/><Relationship Id="rId5" Type="http://schemas.openxmlformats.org/officeDocument/2006/relationships/hyperlink" Target="https://docs.google.com/presentation/d/1XC4dnHDrzRfeQq2iSysE5h-iMKUyqFxTcJ-WJ922kEQ/copy" TargetMode="External"/><Relationship Id="rId6" Type="http://schemas.openxmlformats.org/officeDocument/2006/relationships/hyperlink" Target="https://docs.google.com/presentation/d/1ovgZoVPUMhykJM-9yFuHhEs3UuGvSHb-q1ODwKEgkhg/copy" TargetMode="External"/><Relationship Id="rId7" Type="http://schemas.openxmlformats.org/officeDocument/2006/relationships/hyperlink" Target="https://docs.google.com/presentation/d/1t0JQToq4UAqYSsbQ56RyK7ckuXsZ3Q5NqSCiy7ItGFY/copy" TargetMode="External"/><Relationship Id="rId8" Type="http://schemas.openxmlformats.org/officeDocument/2006/relationships/hyperlink" Target="https://docs.google.com/presentation/d/1xyt6yP5NDLs4h5CX1nMhtOheAvcMpDaq-0xkccRlqS4/edit?usp=sharing"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55" name="Google Shape;55;p13"/>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56" name="Google Shape;56;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8" name="Google Shape;58;p13"/>
          <p:cNvGraphicFramePr/>
          <p:nvPr/>
        </p:nvGraphicFramePr>
        <p:xfrm>
          <a:off x="355863" y="658325"/>
          <a:ext cx="3000000" cy="3000000"/>
        </p:xfrm>
        <a:graphic>
          <a:graphicData uri="http://schemas.openxmlformats.org/drawingml/2006/table">
            <a:tbl>
              <a:tblPr>
                <a:noFill/>
                <a:tableStyleId>{DC0D3E78-729B-41BE-98CC-8E73F4886D79}</a:tableStyleId>
              </a:tblPr>
              <a:tblGrid>
                <a:gridCol w="1633350"/>
                <a:gridCol w="4045800"/>
                <a:gridCol w="3669725"/>
              </a:tblGrid>
              <a:tr h="36022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latin typeface="Inter"/>
                          <a:ea typeface="Inter"/>
                          <a:cs typeface="Inter"/>
                          <a:sym typeface="Inter"/>
                        </a:rPr>
                        <a:t>LESSON 10: George Washington’s Presidency</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18775">
                <a:tc>
                  <a:txBody>
                    <a:bodyPr/>
                    <a:lstStyle/>
                    <a:p>
                      <a:pPr indent="0" lvl="0" marL="0" rtl="0" algn="l">
                        <a:spcBef>
                          <a:spcPts val="0"/>
                        </a:spcBef>
                        <a:spcAft>
                          <a:spcPts val="0"/>
                        </a:spcAft>
                        <a:buNone/>
                      </a:pPr>
                      <a:r>
                        <a:rPr b="1" lang="en" sz="1200">
                          <a:latin typeface="Inter"/>
                          <a:ea typeface="Inter"/>
                          <a:cs typeface="Inter"/>
                          <a:sym typeface="Inter"/>
                        </a:rPr>
                        <a:t>SUPPORTING QUESTION</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How should George Washington’s legacy be remembered?</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345825">
                <a:tc>
                  <a:txBody>
                    <a:bodyPr/>
                    <a:lstStyle/>
                    <a:p>
                      <a:pPr indent="0" lvl="0" marL="0" rtl="0" algn="l">
                        <a:spcBef>
                          <a:spcPts val="0"/>
                        </a:spcBef>
                        <a:spcAft>
                          <a:spcPts val="0"/>
                        </a:spcAft>
                        <a:buNone/>
                      </a:pPr>
                      <a:r>
                        <a:rPr b="1" lang="en" sz="1200">
                          <a:latin typeface="Inter"/>
                          <a:ea typeface="Inter"/>
                          <a:cs typeface="Inter"/>
                          <a:sym typeface="Inter"/>
                        </a:rPr>
                        <a:t>STANDARD(S)</a:t>
                      </a:r>
                      <a:endParaRPr b="1"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7.27, 7.37, 7.42</a:t>
                      </a:r>
                      <a:endParaRPr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518775">
                <a:tc>
                  <a:txBody>
                    <a:bodyPr/>
                    <a:lstStyle/>
                    <a:p>
                      <a:pPr indent="0" lvl="0" marL="0" rtl="0" algn="l">
                        <a:spcBef>
                          <a:spcPts val="0"/>
                        </a:spcBef>
                        <a:spcAft>
                          <a:spcPts val="0"/>
                        </a:spcAft>
                        <a:buNone/>
                      </a:pPr>
                      <a:r>
                        <a:rPr b="1" lang="en" sz="1200">
                          <a:latin typeface="Inter"/>
                          <a:ea typeface="Inter"/>
                          <a:cs typeface="Inter"/>
                          <a:sym typeface="Inter"/>
                        </a:rPr>
                        <a:t>FOCUS SKILL(S)</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None/>
                      </a:pPr>
                      <a:r>
                        <a:rPr lang="en" sz="1200">
                          <a:latin typeface="Inter"/>
                          <a:ea typeface="Inter"/>
                          <a:cs typeface="Inter"/>
                          <a:sym typeface="Inter"/>
                        </a:rPr>
                        <a:t>Contextualization</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Historical Significance</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1210500">
                <a:tc>
                  <a:txBody>
                    <a:bodyPr/>
                    <a:lstStyle/>
                    <a:p>
                      <a:pPr indent="0" lvl="0" marL="0" rtl="0" algn="l">
                        <a:spcBef>
                          <a:spcPts val="0"/>
                        </a:spcBef>
                        <a:spcAft>
                          <a:spcPts val="0"/>
                        </a:spcAft>
                        <a:buNone/>
                      </a:pPr>
                      <a:r>
                        <a:rPr b="1" lang="en" sz="1200">
                          <a:latin typeface="Inter"/>
                          <a:ea typeface="Inter"/>
                          <a:cs typeface="Inter"/>
                          <a:sym typeface="Inter"/>
                        </a:rPr>
                        <a:t>MATERIALS</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TEACHER</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5"/>
                        </a:rPr>
                        <a:t>Do Firsts + Exemplars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6"/>
                        </a:rPr>
                        <a:t>Washington’s Presidency Student Worksheet + Exemplars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accent5"/>
                          </a:solidFill>
                          <a:latin typeface="Inter"/>
                          <a:ea typeface="Inter"/>
                          <a:cs typeface="Inter"/>
                          <a:sym typeface="Inter"/>
                          <a:hlinkClick r:id="rId7">
                            <a:extLst>
                              <a:ext uri="{A12FA001-AC4F-418D-AE19-62706E023703}">
                                <ahyp:hlinkClr val="tx"/>
                              </a:ext>
                            </a:extLst>
                          </a:hlinkClick>
                        </a:rPr>
                        <a:t>George Washington’s Presidency Presentation</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8"/>
                        </a:rPr>
                        <a:t>Gallery Walk Sources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9"/>
                        </a:rPr>
                        <a:t>Exit Tickets + Exemplars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a:txBody>
                    <a:bodyPr/>
                    <a:lstStyle/>
                    <a:p>
                      <a:pPr indent="0" lvl="0" marL="0" rtl="0" algn="ctr">
                        <a:spcBef>
                          <a:spcPts val="0"/>
                        </a:spcBef>
                        <a:spcAft>
                          <a:spcPts val="0"/>
                        </a:spcAft>
                        <a:buNone/>
                      </a:pPr>
                      <a:r>
                        <a:rPr lang="en" sz="1200">
                          <a:latin typeface="Inter"/>
                          <a:ea typeface="Inter"/>
                          <a:cs typeface="Inter"/>
                          <a:sym typeface="Inter"/>
                        </a:rPr>
                        <a:t>STUDENT</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10"/>
                        </a:rPr>
                        <a:t>Do First Options</a:t>
                      </a:r>
                      <a:endParaRPr sz="1200">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Access to Inquiry Journal (already handed out in Lesson 1)</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11"/>
                        </a:rPr>
                        <a:t>Printed Student Materials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r>
              <a:tr h="518775">
                <a:tc rowSpan="2">
                  <a:txBody>
                    <a:bodyPr/>
                    <a:lstStyle/>
                    <a:p>
                      <a:pPr indent="0" lvl="0" marL="0" rtl="0" algn="l">
                        <a:spcBef>
                          <a:spcPts val="0"/>
                        </a:spcBef>
                        <a:spcAft>
                          <a:spcPts val="0"/>
                        </a:spcAft>
                        <a:buNone/>
                      </a:pPr>
                      <a:r>
                        <a:rPr b="1" lang="en" sz="1200">
                          <a:latin typeface="Inter"/>
                          <a:ea typeface="Inter"/>
                          <a:cs typeface="Inter"/>
                          <a:sym typeface="Inter"/>
                        </a:rPr>
                        <a:t>DO FIRST</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1- Frayer: Inauguration</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Option 2- Image Alive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1037575">
                <a:tc vMerge="1"/>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Select </a:t>
                      </a:r>
                      <a:r>
                        <a:rPr lang="en" sz="1200" u="sng">
                          <a:solidFill>
                            <a:schemeClr val="hlink"/>
                          </a:solidFill>
                          <a:latin typeface="Inter"/>
                          <a:ea typeface="Inter"/>
                          <a:cs typeface="Inter"/>
                          <a:sym typeface="Inter"/>
                          <a:hlinkClick r:id="rId12"/>
                        </a:rPr>
                        <a:t>“Do First”</a:t>
                      </a:r>
                      <a:r>
                        <a:rPr lang="en" sz="1200">
                          <a:solidFill>
                            <a:schemeClr val="dk1"/>
                          </a:solidFill>
                          <a:latin typeface="Inter"/>
                          <a:ea typeface="Inter"/>
                          <a:cs typeface="Inter"/>
                          <a:sym typeface="Inter"/>
                        </a:rPr>
                        <a:t> option</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Play “Song of the Unit” or alternative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Provide students with visual, online, or print access to “Do First”</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Complete “Do First” either online or by hand.</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65375">
                <a:tc rowSpan="2">
                  <a:txBody>
                    <a:bodyPr/>
                    <a:lstStyle/>
                    <a:p>
                      <a:pPr indent="0" lvl="0" marL="0" rtl="0" algn="l">
                        <a:spcBef>
                          <a:spcPts val="0"/>
                        </a:spcBef>
                        <a:spcAft>
                          <a:spcPts val="0"/>
                        </a:spcAft>
                        <a:buNone/>
                      </a:pPr>
                      <a:r>
                        <a:rPr b="1" lang="en" sz="1200">
                          <a:latin typeface="Inter"/>
                          <a:ea typeface="Inter"/>
                          <a:cs typeface="Inter"/>
                          <a:sym typeface="Inter"/>
                        </a:rPr>
                        <a:t>ACTIVITY 1 - LAUNCH</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Provide students time to preview the Topic 4 Supporting questions within the </a:t>
                      </a:r>
                      <a:r>
                        <a:rPr lang="en" sz="1200" u="sng">
                          <a:solidFill>
                            <a:schemeClr val="hlink"/>
                          </a:solidFill>
                          <a:latin typeface="Inter"/>
                          <a:ea typeface="Inter"/>
                          <a:cs typeface="Inter"/>
                          <a:sym typeface="Inter"/>
                          <a:hlinkClick r:id="rId13"/>
                        </a:rPr>
                        <a:t>Unit 5 Inquiry Journal</a:t>
                      </a: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9170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Guide students to page </a:t>
                      </a:r>
                      <a:r>
                        <a:rPr lang="en" sz="1200">
                          <a:latin typeface="Inter"/>
                          <a:ea typeface="Inter"/>
                          <a:cs typeface="Inter"/>
                          <a:sym typeface="Inter"/>
                        </a:rPr>
                        <a:t>7</a:t>
                      </a:r>
                      <a:r>
                        <a:rPr lang="en" sz="1200">
                          <a:solidFill>
                            <a:srgbClr val="000000"/>
                          </a:solidFill>
                          <a:latin typeface="Inter"/>
                          <a:ea typeface="Inter"/>
                          <a:cs typeface="Inter"/>
                          <a:sym typeface="Inter"/>
                        </a:rPr>
                        <a:t>: Unit </a:t>
                      </a:r>
                      <a:r>
                        <a:rPr lang="en" sz="1200">
                          <a:latin typeface="Inter"/>
                          <a:ea typeface="Inter"/>
                          <a:cs typeface="Inter"/>
                          <a:sym typeface="Inter"/>
                        </a:rPr>
                        <a:t>5</a:t>
                      </a:r>
                      <a:r>
                        <a:rPr lang="en" sz="1200">
                          <a:solidFill>
                            <a:srgbClr val="000000"/>
                          </a:solidFill>
                          <a:latin typeface="Inter"/>
                          <a:ea typeface="Inter"/>
                          <a:cs typeface="Inter"/>
                          <a:sym typeface="Inter"/>
                        </a:rPr>
                        <a:t>- Topic </a:t>
                      </a:r>
                      <a:r>
                        <a:rPr lang="en" sz="1200">
                          <a:latin typeface="Inter"/>
                          <a:ea typeface="Inter"/>
                          <a:cs typeface="Inter"/>
                          <a:sym typeface="Inter"/>
                        </a:rPr>
                        <a:t>4</a:t>
                      </a:r>
                      <a:r>
                        <a:rPr lang="en" sz="1200">
                          <a:solidFill>
                            <a:srgbClr val="000000"/>
                          </a:solidFill>
                          <a:latin typeface="Inter"/>
                          <a:ea typeface="Inter"/>
                          <a:cs typeface="Inter"/>
                          <a:sym typeface="Inter"/>
                        </a:rPr>
                        <a:t> Supporting Questions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ctr">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Fill out the “K” and “W” for each of the supporting questions for Unit </a:t>
                      </a:r>
                      <a:r>
                        <a:rPr lang="en" sz="1200">
                          <a:latin typeface="Inter"/>
                          <a:ea typeface="Inter"/>
                          <a:cs typeface="Inter"/>
                          <a:sym typeface="Inter"/>
                        </a:rPr>
                        <a:t>5</a:t>
                      </a:r>
                      <a:r>
                        <a:rPr lang="en" sz="1200">
                          <a:solidFill>
                            <a:srgbClr val="000000"/>
                          </a:solidFill>
                          <a:latin typeface="Inter"/>
                          <a:ea typeface="Inter"/>
                          <a:cs typeface="Inter"/>
                          <a:sym typeface="Inter"/>
                        </a:rPr>
                        <a:t>- Topic </a:t>
                      </a:r>
                      <a:r>
                        <a:rPr lang="en" sz="1200">
                          <a:latin typeface="Inter"/>
                          <a:ea typeface="Inter"/>
                          <a:cs typeface="Inter"/>
                          <a:sym typeface="Inter"/>
                        </a:rPr>
                        <a:t>4</a:t>
                      </a:r>
                      <a:r>
                        <a:rPr lang="en" sz="1200">
                          <a:solidFill>
                            <a:srgbClr val="000000"/>
                          </a:solidFill>
                          <a:latin typeface="Inter"/>
                          <a:ea typeface="Inter"/>
                          <a:cs typeface="Inter"/>
                          <a:sym typeface="Inter"/>
                        </a:rPr>
                        <a:t>.</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9" name="Google Shape;59;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         The First Governments and Constitution</a:t>
            </a:r>
            <a:r>
              <a:rPr lang="en" sz="1800">
                <a:solidFill>
                  <a:schemeClr val="dk1"/>
                </a:solidFill>
                <a:latin typeface="Plus Jakarta Sans Medium"/>
                <a:ea typeface="Plus Jakarta Sans Medium"/>
                <a:cs typeface="Plus Jakarta Sans Medium"/>
                <a:sym typeface="Plus Jakarta Sans Medium"/>
              </a:rPr>
              <a:t>: Daily Lesson Plan</a:t>
            </a:r>
            <a:r>
              <a:rPr lang="en" sz="1800">
                <a:solidFill>
                  <a:schemeClr val="dk1"/>
                </a:solidFill>
                <a:latin typeface="Plus Jakarta Sans Medium"/>
                <a:ea typeface="Plus Jakarta Sans Medium"/>
                <a:cs typeface="Plus Jakarta Sans Medium"/>
                <a:sym typeface="Plus Jakarta Sans Medium"/>
              </a:rPr>
              <a:t> (90 Minutes)</a:t>
            </a:r>
            <a:endParaRPr sz="2100">
              <a:solidFill>
                <a:schemeClr val="dk1"/>
              </a:solidFill>
              <a:latin typeface="Plus Jakarta Sans Medium"/>
              <a:ea typeface="Plus Jakarta Sans Medium"/>
              <a:cs typeface="Plus Jakarta Sans Medium"/>
              <a:sym typeface="Plus Jakarta Sans Medium"/>
            </a:endParaRPr>
          </a:p>
        </p:txBody>
      </p:sp>
      <p:pic>
        <p:nvPicPr>
          <p:cNvPr id="60" name="Google Shape;60;p13"/>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4" name="Shape 64"/>
        <p:cNvGrpSpPr/>
        <p:nvPr/>
      </p:nvGrpSpPr>
      <p:grpSpPr>
        <a:xfrm>
          <a:off x="0" y="0"/>
          <a:ext cx="0" cy="0"/>
          <a:chOff x="0" y="0"/>
          <a:chExt cx="0" cy="0"/>
        </a:xfrm>
      </p:grpSpPr>
      <p:pic>
        <p:nvPicPr>
          <p:cNvPr id="65" name="Google Shape;65;p14"/>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66" name="Google Shape;66;p14"/>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67" name="Google Shape;67;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8" name="Google Shape;68;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9" name="Google Shape;69;p14"/>
          <p:cNvGraphicFramePr/>
          <p:nvPr/>
        </p:nvGraphicFramePr>
        <p:xfrm>
          <a:off x="279838" y="582125"/>
          <a:ext cx="3000000" cy="3000000"/>
        </p:xfrm>
        <a:graphic>
          <a:graphicData uri="http://schemas.openxmlformats.org/drawingml/2006/table">
            <a:tbl>
              <a:tblPr>
                <a:noFill/>
                <a:tableStyleId>{DC0D3E78-729B-41BE-98CC-8E73F4886D79}</a:tableStyleId>
              </a:tblPr>
              <a:tblGrid>
                <a:gridCol w="1673200"/>
                <a:gridCol w="4057350"/>
                <a:gridCol w="3702950"/>
              </a:tblGrid>
              <a:tr h="15162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LESSON 10: George Washington’s Presidency</a:t>
                      </a:r>
                      <a:r>
                        <a:rPr b="1" lang="en" sz="1300">
                          <a:latin typeface="Inter"/>
                          <a:ea typeface="Inter"/>
                          <a:cs typeface="Inter"/>
                          <a:sym typeface="Inter"/>
                        </a:rPr>
                        <a:t>-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41700">
                <a:tc row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ACTIVITY 2 - </a:t>
                      </a:r>
                      <a:r>
                        <a:rPr b="1" lang="en" sz="1300">
                          <a:solidFill>
                            <a:schemeClr val="dk1"/>
                          </a:solidFill>
                          <a:latin typeface="Inter"/>
                          <a:ea typeface="Inter"/>
                          <a:cs typeface="Inter"/>
                          <a:sym typeface="Inter"/>
                        </a:rPr>
                        <a:t>PRACTICE</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Allow students an opportunity to gain historical context for President Washington’s policies and legacy with the “What is the Context? - George Washington’s Presidency” Reading (page 1 of</a:t>
                      </a:r>
                      <a:r>
                        <a:rPr lang="en" sz="1200" u="sng">
                          <a:solidFill>
                            <a:schemeClr val="hlink"/>
                          </a:solidFill>
                          <a:latin typeface="Inter"/>
                          <a:ea typeface="Inter"/>
                          <a:cs typeface="Inter"/>
                          <a:sym typeface="Inter"/>
                          <a:hlinkClick r:id="rId5"/>
                        </a:rPr>
                        <a:t> student worksheet</a:t>
                      </a:r>
                      <a:r>
                        <a:rPr lang="en" sz="1200">
                          <a:solidFill>
                            <a:schemeClr val="dk1"/>
                          </a:solidFill>
                          <a:latin typeface="Inter"/>
                          <a:ea typeface="Inter"/>
                          <a:cs typeface="Inter"/>
                          <a:sym typeface="Inter"/>
                        </a:rPr>
                        <a:t>). Students will answer check for understanding questions as they read. This reading can be done as a class, individually, or in groups.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441700">
                <a:tc vMerge="1"/>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Hand out student worksheet</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Go over academic and behavioral expectations for reading</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Monitor work progress and provide support as needed</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Read and answer the accompanying questions for the contextualization reading</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r>
              <a:tr h="441700">
                <a:tc row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ACTIVITY 3 - </a:t>
                      </a:r>
                      <a:r>
                        <a:rPr b="1" lang="en" sz="1300">
                          <a:solidFill>
                            <a:schemeClr val="dk1"/>
                          </a:solidFill>
                          <a:latin typeface="Inter"/>
                          <a:ea typeface="Inter"/>
                          <a:cs typeface="Inter"/>
                          <a:sym typeface="Inter"/>
                        </a:rPr>
                        <a:t>EXHIBIT</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further investigate George Washington’s presidency through a gallery walk. If desired, use the </a:t>
                      </a:r>
                      <a:r>
                        <a:rPr lang="en" sz="1200" u="sng">
                          <a:solidFill>
                            <a:schemeClr val="hlink"/>
                          </a:solidFill>
                          <a:latin typeface="Inter"/>
                          <a:ea typeface="Inter"/>
                          <a:cs typeface="Inter"/>
                          <a:sym typeface="Inter"/>
                          <a:hlinkClick r:id="rId6"/>
                        </a:rPr>
                        <a:t>George Washington’s Presidency Presentation</a:t>
                      </a:r>
                      <a:r>
                        <a:rPr lang="en" sz="1200">
                          <a:solidFill>
                            <a:schemeClr val="dk1"/>
                          </a:solidFill>
                          <a:latin typeface="Inter"/>
                          <a:ea typeface="Inter"/>
                          <a:cs typeface="Inter"/>
                          <a:sym typeface="Inter"/>
                        </a:rPr>
                        <a:t> to guide the activity. Consider doing Source 1 together and then releasing students to complete other seven sources on their own. It is recommended to post two copies of each gallery walk image around the room to ensure adequate student spacing at each source.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484875">
                <a:tc vMerge="1"/>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Post </a:t>
                      </a:r>
                      <a:r>
                        <a:rPr lang="en" sz="1200" u="sng">
                          <a:solidFill>
                            <a:schemeClr val="hlink"/>
                          </a:solidFill>
                          <a:latin typeface="Inter"/>
                          <a:ea typeface="Inter"/>
                          <a:cs typeface="Inter"/>
                          <a:sym typeface="Inter"/>
                          <a:hlinkClick r:id="rId7"/>
                        </a:rPr>
                        <a:t>Gallery Walk Sources</a:t>
                      </a:r>
                      <a:r>
                        <a:rPr lang="en" sz="1200">
                          <a:solidFill>
                            <a:schemeClr val="dk1"/>
                          </a:solidFill>
                          <a:latin typeface="Inter"/>
                          <a:ea typeface="Inter"/>
                          <a:cs typeface="Inter"/>
                          <a:sym typeface="Inter"/>
                        </a:rPr>
                        <a:t> around the classroom</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Direct students to Gallery Walk note pages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Optional: Complete Source 1 collectively</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Determine groups and provide directions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With a group, move to each source around the classroom</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Answer the questions on the student worksheet</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r>
              <a:tr h="484875">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CONCLUSION</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Students will complete an </a:t>
                      </a:r>
                      <a:r>
                        <a:rPr lang="en" sz="1200" u="sng">
                          <a:solidFill>
                            <a:srgbClr val="0097A7"/>
                          </a:solidFill>
                          <a:latin typeface="Inter"/>
                          <a:ea typeface="Inter"/>
                          <a:cs typeface="Inter"/>
                          <a:sym typeface="Inter"/>
                          <a:hlinkClick r:id="rId8">
                            <a:extLst>
                              <a:ext uri="{A12FA001-AC4F-418D-AE19-62706E023703}">
                                <ahyp:hlinkClr val="tx"/>
                              </a:ext>
                            </a:extLst>
                          </a:hlinkClick>
                        </a:rPr>
                        <a:t>“</a:t>
                      </a:r>
                      <a:r>
                        <a:rPr lang="en" sz="1200" u="sng">
                          <a:solidFill>
                            <a:schemeClr val="hlink"/>
                          </a:solidFill>
                          <a:latin typeface="Inter"/>
                          <a:ea typeface="Inter"/>
                          <a:cs typeface="Inter"/>
                          <a:sym typeface="Inter"/>
                          <a:hlinkClick r:id="rId9"/>
                        </a:rPr>
                        <a:t>Exit Ticket</a:t>
                      </a:r>
                      <a:r>
                        <a:rPr lang="en" sz="1200" u="sng">
                          <a:solidFill>
                            <a:srgbClr val="0097A7"/>
                          </a:solidFill>
                          <a:latin typeface="Inter"/>
                          <a:ea typeface="Inter"/>
                          <a:cs typeface="Inter"/>
                          <a:sym typeface="Inter"/>
                          <a:hlinkClick r:id="rId10">
                            <a:extLst>
                              <a:ext uri="{A12FA001-AC4F-418D-AE19-62706E023703}">
                                <ahyp:hlinkClr val="tx"/>
                              </a:ext>
                            </a:extLst>
                          </a:hlinkClick>
                        </a:rPr>
                        <a:t>” </a:t>
                      </a:r>
                      <a:r>
                        <a:rPr lang="en" sz="1200">
                          <a:solidFill>
                            <a:srgbClr val="000000"/>
                          </a:solidFill>
                          <a:latin typeface="Inter"/>
                          <a:ea typeface="Inter"/>
                          <a:cs typeface="Inter"/>
                          <a:sym typeface="Inter"/>
                        </a:rPr>
                        <a:t>in which they reflect on their learnings from the day using the Triangle, Square, Circle approach. The questions will reinforce the supporting question, will demonstrate their understanding, and provide feedback about concepts that need review or further explanations.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848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Hand out Exit Ticket and explain what each shape means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Answer the Exit Ticket questions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70" name="Google Shape;70;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         The First Governments and Constitution: Daily Lesson Plan (90 Minutes)</a:t>
            </a:r>
            <a:endParaRPr sz="1800">
              <a:solidFill>
                <a:schemeClr val="dk1"/>
              </a:solidFill>
              <a:latin typeface="Plus Jakarta Sans Medium"/>
              <a:ea typeface="Plus Jakarta Sans Medium"/>
              <a:cs typeface="Plus Jakarta Sans Medium"/>
              <a:sym typeface="Plus Jakarta Sans Medium"/>
            </a:endParaRPr>
          </a:p>
        </p:txBody>
      </p:sp>
      <p:pic>
        <p:nvPicPr>
          <p:cNvPr id="71" name="Google Shape;71;p14"/>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